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7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  <p:sldId id="267" r:id="rId10"/>
  </p:sldIdLst>
  <p:sldSz cx="13004800" cy="9753600"/>
  <p:notesSz cx="13004800" cy="97536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143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7366000" y="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00027D-42AB-4EA3-A810-033409EA5849}" type="datetimeFigureOut">
              <a:rPr lang="pt-BR" smtClean="0"/>
              <a:t>10/10/2024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9F0F65-81ED-4A23-A442-FDD6F965C6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4199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9F0F65-81ED-4A23-A442-FDD6F965C6C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2530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875126" y="8881132"/>
            <a:ext cx="432904" cy="73344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366475" y="9000439"/>
            <a:ext cx="527713" cy="50349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5638" y="644175"/>
            <a:ext cx="659638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1384" y="1855262"/>
            <a:ext cx="10985500" cy="59715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Carlito"/>
                <a:cs typeface="Carli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10/10/2024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6433" y="3983383"/>
            <a:ext cx="90570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/>
            <a:r>
              <a:rPr lang="pt-BR" sz="6000" b="1" i="0" dirty="0" err="1">
                <a:effectLst/>
                <a:latin typeface="Aptos Narrow" panose="020B0004020202020204" pitchFamily="34" charset="0"/>
              </a:rPr>
              <a:t>Dijkstra’s</a:t>
            </a:r>
            <a:r>
              <a:rPr lang="pt-BR" sz="6000" b="1" i="0" dirty="0">
                <a:effectLst/>
                <a:latin typeface="Aptos Narrow" panose="020B0004020202020204" pitchFamily="34" charset="0"/>
              </a:rPr>
              <a:t> </a:t>
            </a:r>
            <a:r>
              <a:rPr lang="pt-BR" sz="6000" b="1" dirty="0" err="1">
                <a:latin typeface="Aptos Narrow" panose="020B0004020202020204" pitchFamily="34" charset="0"/>
              </a:rPr>
              <a:t>A</a:t>
            </a:r>
            <a:r>
              <a:rPr lang="pt-BR" sz="6000" b="1" i="0" dirty="0" err="1">
                <a:effectLst/>
                <a:latin typeface="Aptos Narrow" panose="020B0004020202020204" pitchFamily="34" charset="0"/>
              </a:rPr>
              <a:t>lgorithm</a:t>
            </a:r>
            <a:endParaRPr lang="pt-BR" sz="6000" b="1" dirty="0">
              <a:latin typeface="Aptos Narrow" panose="020B00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334340" y="5197930"/>
            <a:ext cx="8381190" cy="4103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" algn="ctr">
              <a:lnSpc>
                <a:spcPct val="100000"/>
              </a:lnSpc>
              <a:spcBef>
                <a:spcPts val="100"/>
              </a:spcBef>
            </a:pPr>
            <a:endParaRPr lang="pt-BR" sz="3600" b="1" spc="-10" dirty="0">
              <a:latin typeface="Liberation Sans Narrow"/>
              <a:cs typeface="Liberation Sans Narrow"/>
            </a:endParaRPr>
          </a:p>
          <a:p>
            <a:pPr algn="ctr"/>
            <a:r>
              <a:rPr lang="pt-BR" sz="3200" b="1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Alan Diogo da Rocha Oliveira</a:t>
            </a:r>
          </a:p>
          <a:p>
            <a:pPr algn="ctr"/>
            <a:r>
              <a:rPr lang="pt-BR" sz="3200" b="1" i="0" dirty="0" err="1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Ludson</a:t>
            </a:r>
            <a:r>
              <a:rPr lang="pt-BR" sz="3200" b="1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 Lira de Almeida </a:t>
            </a:r>
          </a:p>
          <a:p>
            <a:pPr algn="ctr"/>
            <a:r>
              <a:rPr lang="pt-BR" sz="3200" b="1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Kelvin William de Brito Santos</a:t>
            </a:r>
          </a:p>
          <a:p>
            <a:pPr algn="ctr"/>
            <a:r>
              <a:rPr lang="pt-BR" sz="3200" b="1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Elton Gonçalves Alves</a:t>
            </a:r>
          </a:p>
          <a:p>
            <a:pPr algn="ctr"/>
            <a:r>
              <a:rPr lang="pt-BR" sz="3200" b="1" i="0" dirty="0">
                <a:solidFill>
                  <a:srgbClr val="000000"/>
                </a:solidFill>
                <a:effectLst/>
                <a:latin typeface="Aptos Narrow" panose="020B0004020202020204" pitchFamily="34" charset="0"/>
              </a:rPr>
              <a:t>Lucas Fernando da Silva Português</a:t>
            </a:r>
            <a:endParaRPr sz="3200" dirty="0">
              <a:latin typeface="Liberation Sans Narrow"/>
              <a:cs typeface="Liberation Sans Narrow"/>
            </a:endParaRPr>
          </a:p>
          <a:p>
            <a:pPr algn="ctr">
              <a:lnSpc>
                <a:spcPct val="100000"/>
              </a:lnSpc>
              <a:spcBef>
                <a:spcPts val="4340"/>
              </a:spcBef>
            </a:pPr>
            <a:r>
              <a:rPr sz="3400" b="1" dirty="0">
                <a:latin typeface="Liberation Sans Narrow"/>
                <a:cs typeface="Liberation Sans Narrow"/>
              </a:rPr>
              <a:t>Link</a:t>
            </a:r>
            <a:r>
              <a:rPr sz="3400" b="1" spc="-30" dirty="0">
                <a:latin typeface="Liberation Sans Narrow"/>
                <a:cs typeface="Liberation Sans Narrow"/>
              </a:rPr>
              <a:t> </a:t>
            </a:r>
            <a:r>
              <a:rPr sz="3400" b="1" dirty="0">
                <a:latin typeface="Liberation Sans Narrow"/>
                <a:cs typeface="Liberation Sans Narrow"/>
              </a:rPr>
              <a:t>do</a:t>
            </a:r>
            <a:r>
              <a:rPr sz="3400" b="1" spc="-15" dirty="0">
                <a:latin typeface="Liberation Sans Narrow"/>
                <a:cs typeface="Liberation Sans Narrow"/>
              </a:rPr>
              <a:t> </a:t>
            </a:r>
            <a:r>
              <a:rPr sz="3400" b="1" dirty="0">
                <a:latin typeface="Liberation Sans Narrow"/>
                <a:cs typeface="Liberation Sans Narrow"/>
              </a:rPr>
              <a:t>github</a:t>
            </a:r>
            <a:r>
              <a:rPr sz="3400" b="1" spc="-20" dirty="0">
                <a:latin typeface="Liberation Sans Narrow"/>
                <a:cs typeface="Liberation Sans Narrow"/>
              </a:rPr>
              <a:t> </a:t>
            </a:r>
            <a:r>
              <a:rPr sz="3400" b="1" dirty="0">
                <a:latin typeface="Liberation Sans Narrow"/>
                <a:cs typeface="Liberation Sans Narrow"/>
              </a:rPr>
              <a:t>do</a:t>
            </a:r>
            <a:r>
              <a:rPr sz="3400" b="1" spc="-15" dirty="0">
                <a:latin typeface="Liberation Sans Narrow"/>
                <a:cs typeface="Liberation Sans Narrow"/>
              </a:rPr>
              <a:t> </a:t>
            </a:r>
            <a:r>
              <a:rPr sz="3400" b="1" spc="-10" dirty="0">
                <a:latin typeface="Liberation Sans Narrow"/>
                <a:cs typeface="Liberation Sans Narrow"/>
              </a:rPr>
              <a:t>projeto</a:t>
            </a:r>
            <a:endParaRPr sz="3400" dirty="0">
              <a:latin typeface="Liberation Sans Narrow"/>
              <a:cs typeface="Liberation Sans Narrow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4936" y="944425"/>
            <a:ext cx="1981175" cy="18837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2166" y="466824"/>
            <a:ext cx="1656071" cy="280584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638" y="533400"/>
            <a:ext cx="225996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Motivação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95638" y="1749824"/>
            <a:ext cx="7026416" cy="72327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3200" b="1" dirty="0">
                <a:latin typeface="Carlito"/>
                <a:cs typeface="Carlito"/>
              </a:rPr>
              <a:t>Exemplo 1: Navegação em mapas</a:t>
            </a:r>
          </a:p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1600" dirty="0"/>
          </a:p>
          <a:p>
            <a:pPr marL="811530" marR="5080" lvl="1" indent="-342265" algn="just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2800" b="1" dirty="0">
                <a:latin typeface="Carlito"/>
                <a:cs typeface="Carlito"/>
              </a:rPr>
              <a:t>Situação:</a:t>
            </a:r>
            <a:r>
              <a:rPr lang="pt-BR" sz="2800" dirty="0">
                <a:latin typeface="Carlito"/>
                <a:cs typeface="Carlito"/>
              </a:rPr>
              <a:t> Voc</a:t>
            </a:r>
            <a:r>
              <a:rPr lang="pt-BR" sz="2800" dirty="0"/>
              <a:t>ê está em uma cidade desconhecida e precisa encontrar a rota mais eficiente do hotel até um restaurante.</a:t>
            </a:r>
          </a:p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1400" dirty="0">
              <a:latin typeface="Carlito"/>
              <a:cs typeface="Carlito"/>
            </a:endParaRPr>
          </a:p>
          <a:p>
            <a:pPr marL="811530" marR="5080" lvl="1" indent="-342265" algn="just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2800" b="1" dirty="0"/>
              <a:t>Desafio</a:t>
            </a:r>
            <a:r>
              <a:rPr lang="pt-BR" sz="2800" dirty="0"/>
              <a:t>: Considerar distâncias e possíveis obstáculos.</a:t>
            </a:r>
          </a:p>
          <a:p>
            <a:pPr marL="811530" marR="5080" lvl="1" indent="-342265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2800" dirty="0"/>
          </a:p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1800" dirty="0">
              <a:latin typeface="Carlito"/>
              <a:cs typeface="Carlito"/>
            </a:endParaRPr>
          </a:p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3200" b="1" dirty="0"/>
              <a:t>Exemplo 2: Redes de computadores</a:t>
            </a:r>
          </a:p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1600" dirty="0">
              <a:latin typeface="Carlito"/>
              <a:cs typeface="Carlito"/>
            </a:endParaRPr>
          </a:p>
          <a:p>
            <a:pPr marL="811530" marR="5080" lvl="1" indent="-342265" algn="just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2800" b="1" dirty="0"/>
              <a:t>Situação</a:t>
            </a:r>
            <a:r>
              <a:rPr lang="pt-BR" sz="2800" dirty="0"/>
              <a:t>: Transmissão de dados entre servidores.</a:t>
            </a:r>
          </a:p>
          <a:p>
            <a:pPr marL="811530" marR="5080" lvl="1" indent="-342265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1400" dirty="0">
              <a:latin typeface="Carlito"/>
              <a:cs typeface="Carlito"/>
            </a:endParaRPr>
          </a:p>
          <a:p>
            <a:pPr marL="811530" marR="5080" lvl="1" indent="-342265" algn="just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2800" b="1" dirty="0">
                <a:latin typeface="Carlito"/>
                <a:cs typeface="Carlito"/>
              </a:rPr>
              <a:t>Desafio</a:t>
            </a:r>
            <a:r>
              <a:rPr lang="pt-BR" sz="2800" dirty="0"/>
              <a:t>: Minimizar o tempo de resposta e evitar congestionamentos na rede.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71BD39C6-7FAB-BE4C-889E-0FC824B3579D}"/>
              </a:ext>
            </a:extLst>
          </p:cNvPr>
          <p:cNvSpPr/>
          <p:nvPr/>
        </p:nvSpPr>
        <p:spPr>
          <a:xfrm>
            <a:off x="8469657" y="4267200"/>
            <a:ext cx="609600" cy="609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01C98BAC-AF91-B534-A0CB-3C1486C84E60}"/>
              </a:ext>
            </a:extLst>
          </p:cNvPr>
          <p:cNvCxnSpPr>
            <a:cxnSpLocks/>
            <a:stCxn id="4" idx="0"/>
            <a:endCxn id="10" idx="4"/>
          </p:cNvCxnSpPr>
          <p:nvPr/>
        </p:nvCxnSpPr>
        <p:spPr>
          <a:xfrm flipV="1">
            <a:off x="8774457" y="3482982"/>
            <a:ext cx="41740" cy="784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ipse 9">
            <a:extLst>
              <a:ext uri="{FF2B5EF4-FFF2-40B4-BE49-F238E27FC236}">
                <a16:creationId xmlns:a16="http://schemas.microsoft.com/office/drawing/2014/main" id="{35B5C100-DAE5-A6B6-1435-22272EA357AD}"/>
              </a:ext>
            </a:extLst>
          </p:cNvPr>
          <p:cNvSpPr/>
          <p:nvPr/>
        </p:nvSpPr>
        <p:spPr>
          <a:xfrm>
            <a:off x="8618046" y="3101982"/>
            <a:ext cx="396301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BD792BB9-6D9A-DB42-1D36-8AA97E72C110}"/>
              </a:ext>
            </a:extLst>
          </p:cNvPr>
          <p:cNvSpPr/>
          <p:nvPr/>
        </p:nvSpPr>
        <p:spPr>
          <a:xfrm>
            <a:off x="10984257" y="2209800"/>
            <a:ext cx="609600" cy="6096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9A7B95F-D479-2D62-27E3-A66C5DBDFCF5}"/>
              </a:ext>
            </a:extLst>
          </p:cNvPr>
          <p:cNvSpPr/>
          <p:nvPr/>
        </p:nvSpPr>
        <p:spPr>
          <a:xfrm>
            <a:off x="9745339" y="2911482"/>
            <a:ext cx="396301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A541C9ED-F552-2DB4-3CEC-0BE2EA3FEF34}"/>
              </a:ext>
            </a:extLst>
          </p:cNvPr>
          <p:cNvSpPr/>
          <p:nvPr/>
        </p:nvSpPr>
        <p:spPr>
          <a:xfrm>
            <a:off x="10587956" y="3399972"/>
            <a:ext cx="396301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ED879881-79AF-8F7E-A060-4BF9336EFA2C}"/>
              </a:ext>
            </a:extLst>
          </p:cNvPr>
          <p:cNvSpPr/>
          <p:nvPr/>
        </p:nvSpPr>
        <p:spPr>
          <a:xfrm>
            <a:off x="9926921" y="4265386"/>
            <a:ext cx="396301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311D8467-43A3-E73E-7942-2814F28E6B38}"/>
              </a:ext>
            </a:extLst>
          </p:cNvPr>
          <p:cNvSpPr/>
          <p:nvPr/>
        </p:nvSpPr>
        <p:spPr>
          <a:xfrm>
            <a:off x="9357642" y="3725176"/>
            <a:ext cx="396301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6901556-0041-1E0C-6FA5-42B75E719D29}"/>
              </a:ext>
            </a:extLst>
          </p:cNvPr>
          <p:cNvCxnSpPr>
            <a:cxnSpLocks/>
            <a:stCxn id="4" idx="6"/>
            <a:endCxn id="21" idx="3"/>
          </p:cNvCxnSpPr>
          <p:nvPr/>
        </p:nvCxnSpPr>
        <p:spPr>
          <a:xfrm>
            <a:off x="9079257" y="4572000"/>
            <a:ext cx="905701" cy="185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731A45F0-3CCC-B040-1684-CAEE8482AE54}"/>
              </a:ext>
            </a:extLst>
          </p:cNvPr>
          <p:cNvCxnSpPr>
            <a:stCxn id="10" idx="6"/>
            <a:endCxn id="22" idx="2"/>
          </p:cNvCxnSpPr>
          <p:nvPr/>
        </p:nvCxnSpPr>
        <p:spPr>
          <a:xfrm>
            <a:off x="9014347" y="3292482"/>
            <a:ext cx="343295" cy="623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79E30D6-9FB8-C009-CA98-D85F09DD8815}"/>
              </a:ext>
            </a:extLst>
          </p:cNvPr>
          <p:cNvCxnSpPr>
            <a:cxnSpLocks/>
            <a:stCxn id="19" idx="3"/>
            <a:endCxn id="22" idx="0"/>
          </p:cNvCxnSpPr>
          <p:nvPr/>
        </p:nvCxnSpPr>
        <p:spPr>
          <a:xfrm flipH="1">
            <a:off x="9555793" y="3236686"/>
            <a:ext cx="247583" cy="488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3B6CA9DD-9D2C-4DDB-8DA3-82872A23C82F}"/>
              </a:ext>
            </a:extLst>
          </p:cNvPr>
          <p:cNvCxnSpPr>
            <a:cxnSpLocks/>
            <a:stCxn id="20" idx="3"/>
            <a:endCxn id="21" idx="7"/>
          </p:cNvCxnSpPr>
          <p:nvPr/>
        </p:nvCxnSpPr>
        <p:spPr>
          <a:xfrm flipH="1">
            <a:off x="10265185" y="3725176"/>
            <a:ext cx="380808" cy="5960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DC7F8C02-94CF-5E77-B7EE-ADA240B3FA52}"/>
              </a:ext>
            </a:extLst>
          </p:cNvPr>
          <p:cNvCxnSpPr>
            <a:cxnSpLocks/>
            <a:stCxn id="12" idx="2"/>
            <a:endCxn id="19" idx="7"/>
          </p:cNvCxnSpPr>
          <p:nvPr/>
        </p:nvCxnSpPr>
        <p:spPr>
          <a:xfrm flipH="1">
            <a:off x="10083603" y="2514600"/>
            <a:ext cx="900654" cy="45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0F23A6C7-7377-BB9D-2768-3D4EB138A2C7}"/>
              </a:ext>
            </a:extLst>
          </p:cNvPr>
          <p:cNvCxnSpPr>
            <a:cxnSpLocks/>
            <a:stCxn id="20" idx="7"/>
            <a:endCxn id="12" idx="3"/>
          </p:cNvCxnSpPr>
          <p:nvPr/>
        </p:nvCxnSpPr>
        <p:spPr>
          <a:xfrm flipV="1">
            <a:off x="10926220" y="2730126"/>
            <a:ext cx="147311" cy="7256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Imagem 58">
            <a:extLst>
              <a:ext uri="{FF2B5EF4-FFF2-40B4-BE49-F238E27FC236}">
                <a16:creationId xmlns:a16="http://schemas.microsoft.com/office/drawing/2014/main" id="{F5856507-ED20-9BE4-3818-75E60563E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837" y="6259233"/>
            <a:ext cx="2829320" cy="223868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638" y="644175"/>
            <a:ext cx="6596380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z="4000" b="1" i="0" dirty="0" err="1">
                <a:effectLst/>
                <a:latin typeface="Aptos Narrow" panose="020B0004020202020204" pitchFamily="34" charset="0"/>
              </a:rPr>
              <a:t>Dijkstra’s</a:t>
            </a:r>
            <a:r>
              <a:rPr lang="pt-BR" sz="4000" b="1" i="0" dirty="0">
                <a:effectLst/>
                <a:latin typeface="Aptos Narrow" panose="020B0004020202020204" pitchFamily="34" charset="0"/>
              </a:rPr>
              <a:t> </a:t>
            </a:r>
            <a:r>
              <a:rPr lang="pt-BR" sz="4000" b="1" dirty="0" err="1">
                <a:latin typeface="Aptos Narrow" panose="020B0004020202020204" pitchFamily="34" charset="0"/>
              </a:rPr>
              <a:t>A</a:t>
            </a:r>
            <a:r>
              <a:rPr lang="pt-BR" sz="4000" b="1" i="0" dirty="0" err="1">
                <a:effectLst/>
                <a:latin typeface="Aptos Narrow" panose="020B0004020202020204" pitchFamily="34" charset="0"/>
              </a:rPr>
              <a:t>lgorithm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771384" y="1855262"/>
            <a:ext cx="10563860" cy="49449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3600" dirty="0">
                <a:latin typeface="Carlito"/>
                <a:cs typeface="Carlito"/>
              </a:rPr>
              <a:t>Conceito:</a:t>
            </a:r>
          </a:p>
          <a:p>
            <a:pPr marL="12700" lvl="4" algn="just">
              <a:spcBef>
                <a:spcPts val="100"/>
              </a:spcBef>
              <a:buSzPct val="75000"/>
              <a:tabLst>
                <a:tab pos="354330" algn="l"/>
              </a:tabLst>
            </a:pPr>
            <a:r>
              <a:rPr lang="pt-BR" sz="3600" dirty="0">
                <a:latin typeface="Carlito"/>
                <a:cs typeface="Carlito"/>
              </a:rPr>
              <a:t>		-</a:t>
            </a:r>
            <a:r>
              <a:rPr lang="pt-BR" sz="3600" dirty="0">
                <a:solidFill>
                  <a:srgbClr val="C00000"/>
                </a:solidFill>
                <a:latin typeface="Carlito"/>
                <a:cs typeface="Carlito"/>
              </a:rPr>
              <a:t>Algoritmo Guloso </a:t>
            </a:r>
            <a:r>
              <a:rPr lang="pt-BR" sz="3600" dirty="0">
                <a:latin typeface="Carlito"/>
                <a:cs typeface="Carlito"/>
              </a:rPr>
              <a:t>é uma técnica de design de algoritmos que tenta resolver problemas fazendo escolhas locais ótimas.</a:t>
            </a:r>
            <a:endParaRPr sz="3600" dirty="0">
              <a:latin typeface="Carlito"/>
              <a:cs typeface="Carlito"/>
            </a:endParaRPr>
          </a:p>
          <a:p>
            <a:pPr>
              <a:lnSpc>
                <a:spcPct val="100000"/>
              </a:lnSpc>
              <a:spcBef>
                <a:spcPts val="1925"/>
              </a:spcBef>
            </a:pPr>
            <a:endParaRPr sz="3600" dirty="0">
              <a:latin typeface="Carlito"/>
              <a:cs typeface="Carlito"/>
            </a:endParaRPr>
          </a:p>
          <a:p>
            <a:pPr marL="354330" indent="-341630">
              <a:lnSpc>
                <a:spcPct val="100000"/>
              </a:lnSpc>
              <a:buSzPct val="75000"/>
              <a:buChar char="•"/>
              <a:tabLst>
                <a:tab pos="354330" algn="l"/>
              </a:tabLst>
            </a:pPr>
            <a:r>
              <a:rPr sz="3600" dirty="0">
                <a:latin typeface="Carlito"/>
                <a:cs typeface="Carlito"/>
              </a:rPr>
              <a:t>Para</a:t>
            </a:r>
            <a:r>
              <a:rPr sz="3600" spc="-110" dirty="0">
                <a:latin typeface="Carlito"/>
                <a:cs typeface="Carlito"/>
              </a:rPr>
              <a:t> </a:t>
            </a:r>
            <a:r>
              <a:rPr sz="3600" dirty="0">
                <a:latin typeface="Carlito"/>
                <a:cs typeface="Carlito"/>
              </a:rPr>
              <a:t>que</a:t>
            </a:r>
            <a:r>
              <a:rPr sz="3600" spc="-110" dirty="0">
                <a:latin typeface="Carlito"/>
                <a:cs typeface="Carlito"/>
              </a:rPr>
              <a:t> </a:t>
            </a:r>
            <a:r>
              <a:rPr sz="3600" spc="-20" dirty="0">
                <a:latin typeface="Carlito"/>
                <a:cs typeface="Carlito"/>
              </a:rPr>
              <a:t>serve</a:t>
            </a:r>
            <a:r>
              <a:rPr lang="pt-BR" sz="3600" spc="-20" dirty="0">
                <a:latin typeface="Carlito"/>
                <a:cs typeface="Carlito"/>
              </a:rPr>
              <a:t>?</a:t>
            </a:r>
            <a:endParaRPr sz="3600" dirty="0">
              <a:latin typeface="Carlito"/>
              <a:cs typeface="Carlito"/>
            </a:endParaRPr>
          </a:p>
          <a:p>
            <a:pPr lvl="1" algn="just">
              <a:spcBef>
                <a:spcPts val="1925"/>
              </a:spcBef>
            </a:pPr>
            <a:r>
              <a:rPr lang="pt-BR" sz="3600" dirty="0">
                <a:latin typeface="Carlito"/>
                <a:cs typeface="Carlito"/>
              </a:rPr>
              <a:t>	</a:t>
            </a:r>
            <a:r>
              <a:rPr lang="pt-BR" sz="3600" dirty="0">
                <a:solidFill>
                  <a:schemeClr val="tx1"/>
                </a:solidFill>
                <a:latin typeface="Carlito"/>
                <a:cs typeface="Carlito"/>
              </a:rPr>
              <a:t> -</a:t>
            </a:r>
            <a:r>
              <a:rPr lang="pt-BR" sz="3600" dirty="0" err="1">
                <a:solidFill>
                  <a:srgbClr val="C00000"/>
                </a:solidFill>
                <a:latin typeface="Carlito"/>
                <a:cs typeface="Carlito"/>
              </a:rPr>
              <a:t>Dijkstra</a:t>
            </a:r>
            <a:r>
              <a:rPr lang="pt-BR" sz="3600" dirty="0">
                <a:solidFill>
                  <a:srgbClr val="C00000"/>
                </a:solidFill>
                <a:latin typeface="Carlito"/>
                <a:cs typeface="Carlito"/>
              </a:rPr>
              <a:t> </a:t>
            </a:r>
            <a:r>
              <a:rPr lang="pt-BR" sz="3600" dirty="0">
                <a:solidFill>
                  <a:schemeClr val="tx1"/>
                </a:solidFill>
                <a:latin typeface="Carlito"/>
                <a:cs typeface="Carlito"/>
              </a:rPr>
              <a:t>resolve o </a:t>
            </a:r>
            <a:r>
              <a:rPr lang="pt-BR" sz="3600" dirty="0">
                <a:solidFill>
                  <a:srgbClr val="C00000"/>
                </a:solidFill>
                <a:latin typeface="Carlito"/>
                <a:cs typeface="Carlito"/>
              </a:rPr>
              <a:t>problema do caminho mais curto </a:t>
            </a:r>
            <a:r>
              <a:rPr lang="pt-BR" sz="3600" dirty="0">
                <a:solidFill>
                  <a:schemeClr val="tx1"/>
                </a:solidFill>
                <a:latin typeface="Carlito"/>
                <a:cs typeface="Carlito"/>
              </a:rPr>
              <a:t>em um grafo com arestas com peso não negativo.</a:t>
            </a:r>
            <a:endParaRPr sz="3600" dirty="0">
              <a:latin typeface="Carlito"/>
              <a:cs typeface="Carli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Definições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5638" y="1447800"/>
            <a:ext cx="11903216" cy="2105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indent="-341630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3400" dirty="0">
                <a:latin typeface="Carlito"/>
                <a:cs typeface="Carlito"/>
              </a:rPr>
              <a:t>Considere os vértices em ordem crescente de distância a partir de </a:t>
            </a:r>
            <a:r>
              <a:rPr lang="pt-BR" sz="3400" dirty="0">
                <a:solidFill>
                  <a:srgbClr val="C00000"/>
                </a:solidFill>
                <a:latin typeface="Carlito"/>
                <a:cs typeface="Carlito"/>
              </a:rPr>
              <a:t>S</a:t>
            </a:r>
            <a:r>
              <a:rPr lang="pt-BR" sz="3400" dirty="0">
                <a:latin typeface="Carlito"/>
                <a:cs typeface="Carlito"/>
              </a:rPr>
              <a:t> (vértice fora da árvore com o menor valor de </a:t>
            </a:r>
            <a:r>
              <a:rPr lang="pt-BR" sz="3400" dirty="0" err="1">
                <a:solidFill>
                  <a:srgbClr val="C00000"/>
                </a:solidFill>
                <a:latin typeface="Carlito"/>
                <a:cs typeface="Carlito"/>
              </a:rPr>
              <a:t>distTo</a:t>
            </a:r>
            <a:r>
              <a:rPr lang="pt-BR" sz="3400" dirty="0">
                <a:solidFill>
                  <a:srgbClr val="C00000"/>
                </a:solidFill>
                <a:latin typeface="Carlito"/>
                <a:cs typeface="Carlito"/>
              </a:rPr>
              <a:t>[]</a:t>
            </a:r>
            <a:r>
              <a:rPr lang="pt-BR" sz="3400" dirty="0">
                <a:latin typeface="Carlito"/>
                <a:cs typeface="Carlito"/>
              </a:rPr>
              <a:t>).</a:t>
            </a:r>
            <a:endParaRPr sz="3400" dirty="0">
              <a:latin typeface="Carlito"/>
              <a:cs typeface="Carlito"/>
            </a:endParaRPr>
          </a:p>
          <a:p>
            <a:pPr marL="354330" indent="-341630">
              <a:lnSpc>
                <a:spcPct val="100000"/>
              </a:lnSpc>
              <a:buSzPct val="75000"/>
              <a:buChar char="•"/>
              <a:tabLst>
                <a:tab pos="354330" algn="l"/>
              </a:tabLst>
            </a:pPr>
            <a:r>
              <a:rPr lang="pt-BR" sz="3400" dirty="0">
                <a:latin typeface="Carlito"/>
                <a:cs typeface="Carlito"/>
              </a:rPr>
              <a:t>Adicione o vértice à arvore e relaxe todas as arestas que partem desse vértice.</a:t>
            </a:r>
            <a:endParaRPr sz="3400" dirty="0">
              <a:latin typeface="Carlito"/>
              <a:cs typeface="Carlito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A577FF-695F-C4B3-943F-5C93E13FE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38" y="3722130"/>
            <a:ext cx="8123656" cy="458367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F60DEA8-1494-1A03-6F27-6AB844F3A716}"/>
              </a:ext>
            </a:extLst>
          </p:cNvPr>
          <p:cNvSpPr txBox="1"/>
          <p:nvPr/>
        </p:nvSpPr>
        <p:spPr>
          <a:xfrm>
            <a:off x="920119" y="8474425"/>
            <a:ext cx="3962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 err="1">
                <a:solidFill>
                  <a:srgbClr val="6F0101"/>
                </a:solidFill>
              </a:rPr>
              <a:t>an</a:t>
            </a:r>
            <a:r>
              <a:rPr lang="pt-BR" sz="2400" dirty="0">
                <a:solidFill>
                  <a:srgbClr val="6F0101"/>
                </a:solidFill>
              </a:rPr>
              <a:t> </a:t>
            </a:r>
            <a:r>
              <a:rPr lang="pt-BR" sz="2400" dirty="0" err="1">
                <a:solidFill>
                  <a:srgbClr val="6F0101"/>
                </a:solidFill>
              </a:rPr>
              <a:t>edge-weighted</a:t>
            </a:r>
            <a:r>
              <a:rPr lang="pt-BR" sz="2400" dirty="0">
                <a:solidFill>
                  <a:srgbClr val="6F0101"/>
                </a:solidFill>
              </a:rPr>
              <a:t> </a:t>
            </a:r>
            <a:r>
              <a:rPr lang="pt-BR" sz="2400" dirty="0" err="1">
                <a:solidFill>
                  <a:srgbClr val="6F0101"/>
                </a:solidFill>
              </a:rPr>
              <a:t>digraph</a:t>
            </a:r>
            <a:endParaRPr lang="pt-BR" sz="2400" dirty="0">
              <a:solidFill>
                <a:srgbClr val="6F010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9AFBAF8-5519-4271-CA7A-3119980A9370}"/>
              </a:ext>
            </a:extLst>
          </p:cNvPr>
          <p:cNvSpPr txBox="1"/>
          <p:nvPr/>
        </p:nvSpPr>
        <p:spPr>
          <a:xfrm>
            <a:off x="9169400" y="3365335"/>
            <a:ext cx="205740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0⟶1      5.0</a:t>
            </a:r>
          </a:p>
          <a:p>
            <a:r>
              <a:rPr lang="pt-BR" sz="2200" dirty="0"/>
              <a:t>0⟶4      9.0</a:t>
            </a:r>
          </a:p>
          <a:p>
            <a:r>
              <a:rPr lang="pt-BR" sz="2200" dirty="0"/>
              <a:t>0⟶7      8.0</a:t>
            </a:r>
          </a:p>
          <a:p>
            <a:r>
              <a:rPr lang="pt-BR" sz="2200" dirty="0"/>
              <a:t>1⟶2      12.0</a:t>
            </a:r>
          </a:p>
          <a:p>
            <a:r>
              <a:rPr lang="pt-BR" sz="2200" dirty="0"/>
              <a:t>1⟶3      15.0</a:t>
            </a:r>
          </a:p>
          <a:p>
            <a:r>
              <a:rPr lang="pt-BR" sz="2200" dirty="0"/>
              <a:t>1⟶7      4.0</a:t>
            </a:r>
          </a:p>
          <a:p>
            <a:r>
              <a:rPr lang="pt-BR" sz="2200" dirty="0"/>
              <a:t>2⟶3      3.0</a:t>
            </a:r>
          </a:p>
          <a:p>
            <a:r>
              <a:rPr lang="pt-BR" sz="2200" dirty="0"/>
              <a:t>2⟶6      11.0</a:t>
            </a:r>
          </a:p>
          <a:p>
            <a:r>
              <a:rPr lang="pt-BR" sz="2200" dirty="0"/>
              <a:t>3⟶6      9.0</a:t>
            </a:r>
          </a:p>
          <a:p>
            <a:r>
              <a:rPr lang="pt-BR" sz="2200" dirty="0"/>
              <a:t>4⟶5      4.0</a:t>
            </a:r>
          </a:p>
          <a:p>
            <a:r>
              <a:rPr lang="pt-BR" sz="2200" dirty="0"/>
              <a:t>4⟶6      20.0</a:t>
            </a:r>
          </a:p>
          <a:p>
            <a:r>
              <a:rPr lang="pt-BR" sz="2200" dirty="0"/>
              <a:t>4⟶7      5.0</a:t>
            </a:r>
          </a:p>
          <a:p>
            <a:r>
              <a:rPr lang="pt-BR" sz="2200" dirty="0"/>
              <a:t>5⟶2      1.0</a:t>
            </a:r>
          </a:p>
          <a:p>
            <a:r>
              <a:rPr lang="pt-BR" sz="2200" dirty="0"/>
              <a:t>5⟶6      13.0</a:t>
            </a:r>
          </a:p>
          <a:p>
            <a:r>
              <a:rPr lang="pt-BR" sz="2200" dirty="0"/>
              <a:t>7⟶5      6.0</a:t>
            </a:r>
          </a:p>
          <a:p>
            <a:r>
              <a:rPr lang="pt-BR" sz="2200" dirty="0"/>
              <a:t>7⟶2      7.0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AA17AD-3DD8-55AD-AF1C-33D53CD09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6" name="Imagem 95">
            <a:extLst>
              <a:ext uri="{FF2B5EF4-FFF2-40B4-BE49-F238E27FC236}">
                <a16:creationId xmlns:a16="http://schemas.microsoft.com/office/drawing/2014/main" id="{6C6BC8EC-8395-DC5D-3C1D-A00AB2F596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67131"/>
            <a:ext cx="13004800" cy="6763636"/>
          </a:xfrm>
          <a:prstGeom prst="rect">
            <a:avLst/>
          </a:prstGeom>
        </p:spPr>
      </p:pic>
      <p:pic>
        <p:nvPicPr>
          <p:cNvPr id="102" name="Imagem 101">
            <a:extLst>
              <a:ext uri="{FF2B5EF4-FFF2-40B4-BE49-F238E27FC236}">
                <a16:creationId xmlns:a16="http://schemas.microsoft.com/office/drawing/2014/main" id="{3C7D1804-6A32-099D-355D-59964A736A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79" y="2471062"/>
            <a:ext cx="12601122" cy="6605706"/>
          </a:xfrm>
          <a:prstGeom prst="rect">
            <a:avLst/>
          </a:prstGeom>
        </p:spPr>
      </p:pic>
      <p:pic>
        <p:nvPicPr>
          <p:cNvPr id="104" name="Imagem 103">
            <a:extLst>
              <a:ext uri="{FF2B5EF4-FFF2-40B4-BE49-F238E27FC236}">
                <a16:creationId xmlns:a16="http://schemas.microsoft.com/office/drawing/2014/main" id="{98CFFD6B-57BB-AEC7-EDDA-081BE7A710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38400"/>
            <a:ext cx="12776201" cy="6246218"/>
          </a:xfrm>
          <a:prstGeom prst="rect">
            <a:avLst/>
          </a:prstGeom>
        </p:spPr>
      </p:pic>
      <p:pic>
        <p:nvPicPr>
          <p:cNvPr id="106" name="Imagem 105">
            <a:extLst>
              <a:ext uri="{FF2B5EF4-FFF2-40B4-BE49-F238E27FC236}">
                <a16:creationId xmlns:a16="http://schemas.microsoft.com/office/drawing/2014/main" id="{AB932B87-AFB5-8F50-2B51-A99395DE73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9" y="2371816"/>
            <a:ext cx="12815822" cy="6708580"/>
          </a:xfrm>
          <a:prstGeom prst="rect">
            <a:avLst/>
          </a:prstGeom>
        </p:spPr>
      </p:pic>
      <p:pic>
        <p:nvPicPr>
          <p:cNvPr id="108" name="Imagem 107">
            <a:extLst>
              <a:ext uri="{FF2B5EF4-FFF2-40B4-BE49-F238E27FC236}">
                <a16:creationId xmlns:a16="http://schemas.microsoft.com/office/drawing/2014/main" id="{845EC8B0-4FAE-6AE4-98C2-E1295CC1C2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0" y="2474690"/>
            <a:ext cx="12601122" cy="6605706"/>
          </a:xfrm>
          <a:prstGeom prst="rect">
            <a:avLst/>
          </a:prstGeom>
        </p:spPr>
      </p:pic>
      <p:pic>
        <p:nvPicPr>
          <p:cNvPr id="110" name="Imagem 109">
            <a:extLst>
              <a:ext uri="{FF2B5EF4-FFF2-40B4-BE49-F238E27FC236}">
                <a16:creationId xmlns:a16="http://schemas.microsoft.com/office/drawing/2014/main" id="{16C7C189-2558-5A96-6948-52E22D813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" y="2481907"/>
            <a:ext cx="12965340" cy="6771563"/>
          </a:xfrm>
          <a:prstGeom prst="rect">
            <a:avLst/>
          </a:prstGeom>
        </p:spPr>
      </p:pic>
      <p:pic>
        <p:nvPicPr>
          <p:cNvPr id="112" name="Imagem 111">
            <a:extLst>
              <a:ext uri="{FF2B5EF4-FFF2-40B4-BE49-F238E27FC236}">
                <a16:creationId xmlns:a16="http://schemas.microsoft.com/office/drawing/2014/main" id="{BED6FAF0-2661-AB13-5990-20BB0619382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15" y="2434771"/>
            <a:ext cx="12303708" cy="6462651"/>
          </a:xfrm>
          <a:prstGeom prst="rect">
            <a:avLst/>
          </a:prstGeom>
        </p:spPr>
      </p:pic>
      <p:pic>
        <p:nvPicPr>
          <p:cNvPr id="114" name="Imagem 113">
            <a:extLst>
              <a:ext uri="{FF2B5EF4-FFF2-40B4-BE49-F238E27FC236}">
                <a16:creationId xmlns:a16="http://schemas.microsoft.com/office/drawing/2014/main" id="{738D8194-465F-0102-C711-5BB2F1A56FC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9679" y="2590800"/>
            <a:ext cx="13154479" cy="6910103"/>
          </a:xfrm>
          <a:prstGeom prst="rect">
            <a:avLst/>
          </a:prstGeom>
        </p:spPr>
      </p:pic>
      <p:pic>
        <p:nvPicPr>
          <p:cNvPr id="116" name="Imagem 115">
            <a:extLst>
              <a:ext uri="{FF2B5EF4-FFF2-40B4-BE49-F238E27FC236}">
                <a16:creationId xmlns:a16="http://schemas.microsoft.com/office/drawing/2014/main" id="{D62071F6-8D1A-C851-18D6-EF969DD5C5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999" y="2743200"/>
            <a:ext cx="12386423" cy="6093818"/>
          </a:xfrm>
          <a:prstGeom prst="rect">
            <a:avLst/>
          </a:prstGeom>
        </p:spPr>
      </p:pic>
      <p:pic>
        <p:nvPicPr>
          <p:cNvPr id="118" name="Imagem 117">
            <a:extLst>
              <a:ext uri="{FF2B5EF4-FFF2-40B4-BE49-F238E27FC236}">
                <a16:creationId xmlns:a16="http://schemas.microsoft.com/office/drawing/2014/main" id="{57A4FC2B-F43E-D040-BA07-5A56A43ECD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49" y="2467434"/>
            <a:ext cx="12429351" cy="6527043"/>
          </a:xfrm>
          <a:prstGeom prst="rect">
            <a:avLst/>
          </a:prstGeom>
        </p:spPr>
      </p:pic>
      <p:pic>
        <p:nvPicPr>
          <p:cNvPr id="120" name="Imagem 119">
            <a:extLst>
              <a:ext uri="{FF2B5EF4-FFF2-40B4-BE49-F238E27FC236}">
                <a16:creationId xmlns:a16="http://schemas.microsoft.com/office/drawing/2014/main" id="{29C96AA8-C9E5-FC6C-6919-02038B9EB3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6" y="2963157"/>
            <a:ext cx="12303708" cy="5621515"/>
          </a:xfrm>
          <a:prstGeom prst="rect">
            <a:avLst/>
          </a:prstGeom>
        </p:spPr>
      </p:pic>
      <p:pic>
        <p:nvPicPr>
          <p:cNvPr id="122" name="Imagem 121">
            <a:extLst>
              <a:ext uri="{FF2B5EF4-FFF2-40B4-BE49-F238E27FC236}">
                <a16:creationId xmlns:a16="http://schemas.microsoft.com/office/drawing/2014/main" id="{D76C49AB-6B0F-DB21-BEFD-848055E3463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77" y="2463806"/>
            <a:ext cx="12143923" cy="6392081"/>
          </a:xfrm>
          <a:prstGeom prst="rect">
            <a:avLst/>
          </a:prstGeom>
        </p:spPr>
      </p:pic>
      <p:pic>
        <p:nvPicPr>
          <p:cNvPr id="124" name="Imagem 123">
            <a:extLst>
              <a:ext uri="{FF2B5EF4-FFF2-40B4-BE49-F238E27FC236}">
                <a16:creationId xmlns:a16="http://schemas.microsoft.com/office/drawing/2014/main" id="{D3556DE2-2F90-036D-EC39-A2CDA9C9FB8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02" y="2481907"/>
            <a:ext cx="12639678" cy="6635398"/>
          </a:xfrm>
          <a:prstGeom prst="rect">
            <a:avLst/>
          </a:prstGeom>
        </p:spPr>
      </p:pic>
      <p:pic>
        <p:nvPicPr>
          <p:cNvPr id="126" name="Imagem 125">
            <a:extLst>
              <a:ext uri="{FF2B5EF4-FFF2-40B4-BE49-F238E27FC236}">
                <a16:creationId xmlns:a16="http://schemas.microsoft.com/office/drawing/2014/main" id="{87A34C07-1AD2-DA59-5FA8-4DFD01A457C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8" y="2590800"/>
            <a:ext cx="12815822" cy="6763636"/>
          </a:xfrm>
          <a:prstGeom prst="rect">
            <a:avLst/>
          </a:prstGeom>
        </p:spPr>
      </p:pic>
      <p:pic>
        <p:nvPicPr>
          <p:cNvPr id="128" name="Imagem 127">
            <a:extLst>
              <a:ext uri="{FF2B5EF4-FFF2-40B4-BE49-F238E27FC236}">
                <a16:creationId xmlns:a16="http://schemas.microsoft.com/office/drawing/2014/main" id="{6D3F1338-32F2-297F-CD19-774F9E67A52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80" y="2601833"/>
            <a:ext cx="12327617" cy="6527043"/>
          </a:xfrm>
          <a:prstGeom prst="rect">
            <a:avLst/>
          </a:prstGeom>
        </p:spPr>
      </p:pic>
      <p:pic>
        <p:nvPicPr>
          <p:cNvPr id="130" name="Imagem 129">
            <a:extLst>
              <a:ext uri="{FF2B5EF4-FFF2-40B4-BE49-F238E27FC236}">
                <a16:creationId xmlns:a16="http://schemas.microsoft.com/office/drawing/2014/main" id="{400CF3C0-FC7B-2470-51BF-2D4127942F8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581" y="2945507"/>
            <a:ext cx="12248240" cy="6254978"/>
          </a:xfrm>
          <a:prstGeom prst="rect">
            <a:avLst/>
          </a:prstGeom>
        </p:spPr>
      </p:pic>
      <p:pic>
        <p:nvPicPr>
          <p:cNvPr id="132" name="Imagem 131">
            <a:extLst>
              <a:ext uri="{FF2B5EF4-FFF2-40B4-BE49-F238E27FC236}">
                <a16:creationId xmlns:a16="http://schemas.microsoft.com/office/drawing/2014/main" id="{25B697F4-6D10-C179-4A71-7F13F49E52A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17" y="2743200"/>
            <a:ext cx="12642362" cy="6673533"/>
          </a:xfrm>
          <a:prstGeom prst="rect">
            <a:avLst/>
          </a:prstGeom>
        </p:spPr>
      </p:pic>
      <p:pic>
        <p:nvPicPr>
          <p:cNvPr id="134" name="Imagem 133">
            <a:extLst>
              <a:ext uri="{FF2B5EF4-FFF2-40B4-BE49-F238E27FC236}">
                <a16:creationId xmlns:a16="http://schemas.microsoft.com/office/drawing/2014/main" id="{D3F25FCC-EA55-936A-E3A5-8BE2824FD7D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06" y="2617745"/>
            <a:ext cx="12275117" cy="6462651"/>
          </a:xfrm>
          <a:prstGeom prst="rect">
            <a:avLst/>
          </a:prstGeom>
        </p:spPr>
      </p:pic>
      <p:pic>
        <p:nvPicPr>
          <p:cNvPr id="136" name="Imagem 135">
            <a:extLst>
              <a:ext uri="{FF2B5EF4-FFF2-40B4-BE49-F238E27FC236}">
                <a16:creationId xmlns:a16="http://schemas.microsoft.com/office/drawing/2014/main" id="{BBF24496-110D-EFE1-FFC0-D7D2EEA713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9793" y="2318644"/>
            <a:ext cx="12921776" cy="6800155"/>
          </a:xfrm>
          <a:prstGeom prst="rect">
            <a:avLst/>
          </a:prstGeom>
        </p:spPr>
      </p:pic>
      <p:pic>
        <p:nvPicPr>
          <p:cNvPr id="138" name="Imagem 137">
            <a:extLst>
              <a:ext uri="{FF2B5EF4-FFF2-40B4-BE49-F238E27FC236}">
                <a16:creationId xmlns:a16="http://schemas.microsoft.com/office/drawing/2014/main" id="{F0121A37-27F8-81D0-88E2-DAD12755227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486" y="2500867"/>
            <a:ext cx="12391531" cy="6516311"/>
          </a:xfrm>
          <a:prstGeom prst="rect">
            <a:avLst/>
          </a:prstGeom>
        </p:spPr>
      </p:pic>
      <p:pic>
        <p:nvPicPr>
          <p:cNvPr id="140" name="Imagem 139">
            <a:extLst>
              <a:ext uri="{FF2B5EF4-FFF2-40B4-BE49-F238E27FC236}">
                <a16:creationId xmlns:a16="http://schemas.microsoft.com/office/drawing/2014/main" id="{461B627C-9B67-8AC9-E860-FF4D668B3BE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14" y="2614117"/>
            <a:ext cx="12260782" cy="6453832"/>
          </a:xfrm>
          <a:prstGeom prst="rect">
            <a:avLst/>
          </a:prstGeom>
        </p:spPr>
      </p:pic>
      <p:pic>
        <p:nvPicPr>
          <p:cNvPr id="142" name="Imagem 141">
            <a:extLst>
              <a:ext uri="{FF2B5EF4-FFF2-40B4-BE49-F238E27FC236}">
                <a16:creationId xmlns:a16="http://schemas.microsoft.com/office/drawing/2014/main" id="{7B41A4A6-9E72-AB3D-23A4-A1C190647AA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02" y="2838563"/>
            <a:ext cx="12358510" cy="5503798"/>
          </a:xfrm>
          <a:prstGeom prst="rect">
            <a:avLst/>
          </a:prstGeom>
        </p:spPr>
      </p:pic>
      <p:pic>
        <p:nvPicPr>
          <p:cNvPr id="144" name="Imagem 143">
            <a:extLst>
              <a:ext uri="{FF2B5EF4-FFF2-40B4-BE49-F238E27FC236}">
                <a16:creationId xmlns:a16="http://schemas.microsoft.com/office/drawing/2014/main" id="{1FE0FD17-65F2-E535-0802-27A4E7B4F9B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84" y="2630699"/>
            <a:ext cx="12457045" cy="6533003"/>
          </a:xfrm>
          <a:prstGeom prst="rect">
            <a:avLst/>
          </a:prstGeom>
        </p:spPr>
      </p:pic>
      <p:pic>
        <p:nvPicPr>
          <p:cNvPr id="146" name="Imagem 145">
            <a:extLst>
              <a:ext uri="{FF2B5EF4-FFF2-40B4-BE49-F238E27FC236}">
                <a16:creationId xmlns:a16="http://schemas.microsoft.com/office/drawing/2014/main" id="{3FD04314-FC2F-A33C-BC34-7B18C5E5BAB4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42" y="2653432"/>
            <a:ext cx="12147272" cy="6121119"/>
          </a:xfrm>
          <a:prstGeom prst="rect">
            <a:avLst/>
          </a:prstGeom>
        </p:spPr>
      </p:pic>
      <p:pic>
        <p:nvPicPr>
          <p:cNvPr id="148" name="Imagem 147">
            <a:extLst>
              <a:ext uri="{FF2B5EF4-FFF2-40B4-BE49-F238E27FC236}">
                <a16:creationId xmlns:a16="http://schemas.microsoft.com/office/drawing/2014/main" id="{8BBE7808-BE2C-AD81-D6B7-52E098698E3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07" y="2743200"/>
            <a:ext cx="12109300" cy="6399592"/>
          </a:xfrm>
          <a:prstGeom prst="rect">
            <a:avLst/>
          </a:prstGeom>
        </p:spPr>
      </p:pic>
      <p:pic>
        <p:nvPicPr>
          <p:cNvPr id="150" name="Imagem 149">
            <a:extLst>
              <a:ext uri="{FF2B5EF4-FFF2-40B4-BE49-F238E27FC236}">
                <a16:creationId xmlns:a16="http://schemas.microsoft.com/office/drawing/2014/main" id="{4AC7D48B-53C7-2802-349D-8FD731DA5391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5" y="2861337"/>
            <a:ext cx="12147272" cy="6178024"/>
          </a:xfrm>
          <a:prstGeom prst="rect">
            <a:avLst/>
          </a:prstGeom>
        </p:spPr>
      </p:pic>
      <p:pic>
        <p:nvPicPr>
          <p:cNvPr id="152" name="Imagem 151">
            <a:extLst>
              <a:ext uri="{FF2B5EF4-FFF2-40B4-BE49-F238E27FC236}">
                <a16:creationId xmlns:a16="http://schemas.microsoft.com/office/drawing/2014/main" id="{6688DC3B-EEA0-B173-B6CD-216134A1BCC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36" y="2638559"/>
            <a:ext cx="12563187" cy="6607255"/>
          </a:xfrm>
          <a:prstGeom prst="rect">
            <a:avLst/>
          </a:prstGeom>
        </p:spPr>
      </p:pic>
      <p:pic>
        <p:nvPicPr>
          <p:cNvPr id="154" name="Imagem 153">
            <a:extLst>
              <a:ext uri="{FF2B5EF4-FFF2-40B4-BE49-F238E27FC236}">
                <a16:creationId xmlns:a16="http://schemas.microsoft.com/office/drawing/2014/main" id="{93D94628-8FED-B085-46D7-BF9111CCF89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947" y="2444333"/>
            <a:ext cx="13057031" cy="685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5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7422" y="1905000"/>
            <a:ext cx="11069955" cy="3815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endParaRPr lang="pt-BR" sz="2400" b="0" dirty="0">
              <a:solidFill>
                <a:schemeClr val="tx1"/>
              </a:solidFill>
              <a:effectLst/>
              <a:latin typeface="Carlito"/>
            </a:endParaRPr>
          </a:p>
        </p:txBody>
      </p:sp>
      <p:sp>
        <p:nvSpPr>
          <p:cNvPr id="8" name="object 2">
            <a:extLst>
              <a:ext uri="{FF2B5EF4-FFF2-40B4-BE49-F238E27FC236}">
                <a16:creationId xmlns:a16="http://schemas.microsoft.com/office/drawing/2014/main" id="{DDF4AD2B-0A0F-AF43-2ED4-FDBECAD4696A}"/>
              </a:ext>
            </a:extLst>
          </p:cNvPr>
          <p:cNvSpPr txBox="1">
            <a:spLocks/>
          </p:cNvSpPr>
          <p:nvPr/>
        </p:nvSpPr>
        <p:spPr>
          <a:xfrm>
            <a:off x="595638" y="533400"/>
            <a:ext cx="651636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4000" b="1" i="0">
                <a:solidFill>
                  <a:schemeClr val="tx1"/>
                </a:solidFill>
                <a:latin typeface="Carlito"/>
                <a:ea typeface="+mj-ea"/>
                <a:cs typeface="Carlito"/>
              </a:defRPr>
            </a:lvl1pPr>
          </a:lstStyle>
          <a:p>
            <a:pPr marL="12700">
              <a:spcBef>
                <a:spcPts val="100"/>
              </a:spcBef>
            </a:pPr>
            <a:r>
              <a:rPr lang="pt-BR" spc="-10" dirty="0"/>
              <a:t>Implementação do Algoritmo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7B7DAFF-7C8F-0252-E3F3-378AC58C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22" y="1447800"/>
            <a:ext cx="8278178" cy="80004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638" y="644175"/>
            <a:ext cx="948816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10" dirty="0" err="1"/>
              <a:t>Dijkstra</a:t>
            </a:r>
            <a:r>
              <a:rPr lang="pt-BR" spc="-10" dirty="0"/>
              <a:t> </a:t>
            </a:r>
            <a:r>
              <a:rPr lang="pt-BR" spc="-10" dirty="0" err="1"/>
              <a:t>Pathfinding</a:t>
            </a:r>
            <a:r>
              <a:rPr lang="pt-BR" spc="-10" dirty="0"/>
              <a:t> </a:t>
            </a:r>
            <a:r>
              <a:rPr lang="pt-BR" spc="-10" dirty="0" err="1"/>
              <a:t>Visualization</a:t>
            </a:r>
            <a:r>
              <a:rPr lang="pt-BR" spc="-10" dirty="0"/>
              <a:t> in </a:t>
            </a:r>
            <a:r>
              <a:rPr lang="pt-BR" spc="-10" dirty="0" err="1"/>
              <a:t>Rome</a:t>
            </a:r>
            <a:endParaRPr lang="pt-BR" spc="-1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DEFC73-B311-6FB1-96E6-226C1E0800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6" y="1513578"/>
            <a:ext cx="11996647" cy="672644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5638" y="644175"/>
            <a:ext cx="9411962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pt-BR" spc="-10" dirty="0">
                <a:latin typeface="Arial"/>
                <a:cs typeface="Arial"/>
              </a:rPr>
              <a:t>Solução com o Algoritmo de </a:t>
            </a:r>
            <a:r>
              <a:rPr lang="pt-BR" spc="-10" dirty="0" err="1">
                <a:latin typeface="Arial"/>
                <a:cs typeface="Arial"/>
              </a:rPr>
              <a:t>Dijkstra</a:t>
            </a:r>
            <a:endParaRPr spc="-10" dirty="0">
              <a:latin typeface="Arial"/>
              <a:cs typeface="Arial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A523A3A4-1910-B60D-328F-C8DB44976F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95638" y="2069051"/>
            <a:ext cx="7026416" cy="621708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3200" b="1" dirty="0">
                <a:latin typeface="Carlito"/>
                <a:cs typeface="Carlito"/>
              </a:rPr>
              <a:t>Navegação em mapas</a:t>
            </a:r>
          </a:p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1600" dirty="0"/>
          </a:p>
          <a:p>
            <a:pPr marL="811530" marR="5080" lvl="1" indent="-342265" algn="just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2800" dirty="0">
                <a:latin typeface="Carlito"/>
              </a:rPr>
              <a:t>Calcula a rota mais eficiente, economizando tempo e recursos.</a:t>
            </a:r>
            <a:endParaRPr lang="pt-BR" sz="2800" dirty="0"/>
          </a:p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1400" dirty="0">
              <a:latin typeface="Carlito"/>
              <a:cs typeface="Carlito"/>
            </a:endParaRPr>
          </a:p>
          <a:p>
            <a:pPr marL="811530" marR="5080" lvl="1" indent="-342265" algn="just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2800" b="1" dirty="0"/>
              <a:t>Benefício</a:t>
            </a:r>
            <a:r>
              <a:rPr lang="pt-BR" sz="2800" dirty="0"/>
              <a:t>: Facilita a navegação em tempo real.</a:t>
            </a:r>
          </a:p>
          <a:p>
            <a:pPr marL="811530" marR="5080" lvl="1" indent="-342265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2800" dirty="0"/>
          </a:p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1800" dirty="0">
              <a:latin typeface="Carlito"/>
              <a:cs typeface="Carlito"/>
            </a:endParaRPr>
          </a:p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3200" b="1" dirty="0"/>
              <a:t>Redes de computadores</a:t>
            </a:r>
          </a:p>
          <a:p>
            <a:pPr marL="354330" marR="5080" indent="-342265">
              <a:lnSpc>
                <a:spcPct val="100000"/>
              </a:lnSpc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1600" dirty="0">
              <a:latin typeface="Carlito"/>
              <a:cs typeface="Carlito"/>
            </a:endParaRPr>
          </a:p>
          <a:p>
            <a:pPr marL="811530" marR="5080" lvl="1" indent="-342265" algn="just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2800" dirty="0"/>
              <a:t>Determina o caminho mais rápido para transmissão de dados.</a:t>
            </a:r>
          </a:p>
          <a:p>
            <a:pPr marL="811530" marR="5080" lvl="1" indent="-342265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endParaRPr lang="pt-BR" sz="1400" dirty="0">
              <a:latin typeface="Carlito"/>
              <a:cs typeface="Carlito"/>
            </a:endParaRPr>
          </a:p>
          <a:p>
            <a:pPr marL="811530" marR="5080" lvl="1" indent="-342265" algn="just">
              <a:spcBef>
                <a:spcPts val="100"/>
              </a:spcBef>
              <a:buSzPct val="75000"/>
              <a:buChar char="•"/>
              <a:tabLst>
                <a:tab pos="354330" algn="l"/>
              </a:tabLst>
            </a:pPr>
            <a:r>
              <a:rPr lang="pt-BR" sz="2800" b="1" dirty="0">
                <a:latin typeface="Carlito"/>
                <a:cs typeface="Carlito"/>
              </a:rPr>
              <a:t>Benefício</a:t>
            </a:r>
            <a:r>
              <a:rPr lang="pt-BR" sz="2800" dirty="0"/>
              <a:t>: Melhora a eficiência e a velocidade da rede.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5249E1E8-5928-3D26-6562-5704CA3A2718}"/>
              </a:ext>
            </a:extLst>
          </p:cNvPr>
          <p:cNvSpPr/>
          <p:nvPr/>
        </p:nvSpPr>
        <p:spPr>
          <a:xfrm>
            <a:off x="8527694" y="4198645"/>
            <a:ext cx="609600" cy="609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E9095D46-DE08-9C9D-B7AC-772C561C0EBD}"/>
              </a:ext>
            </a:extLst>
          </p:cNvPr>
          <p:cNvCxnSpPr>
            <a:cxnSpLocks/>
            <a:stCxn id="5" idx="0"/>
            <a:endCxn id="7" idx="4"/>
          </p:cNvCxnSpPr>
          <p:nvPr/>
        </p:nvCxnSpPr>
        <p:spPr>
          <a:xfrm flipV="1">
            <a:off x="8832494" y="3414427"/>
            <a:ext cx="41740" cy="784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lipse 6">
            <a:extLst>
              <a:ext uri="{FF2B5EF4-FFF2-40B4-BE49-F238E27FC236}">
                <a16:creationId xmlns:a16="http://schemas.microsoft.com/office/drawing/2014/main" id="{3E2BE857-477D-B2DA-6186-DC73A773CFE3}"/>
              </a:ext>
            </a:extLst>
          </p:cNvPr>
          <p:cNvSpPr/>
          <p:nvPr/>
        </p:nvSpPr>
        <p:spPr>
          <a:xfrm>
            <a:off x="8676083" y="3033427"/>
            <a:ext cx="396301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8EFEA1C-39DB-8DA1-CBAD-5AC7D6F750B4}"/>
              </a:ext>
            </a:extLst>
          </p:cNvPr>
          <p:cNvSpPr/>
          <p:nvPr/>
        </p:nvSpPr>
        <p:spPr>
          <a:xfrm>
            <a:off x="11042294" y="2141245"/>
            <a:ext cx="609600" cy="609600"/>
          </a:xfrm>
          <a:prstGeom prst="ellipse">
            <a:avLst/>
          </a:prstGeom>
          <a:solidFill>
            <a:srgbClr val="728E3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A62FDCD2-E57F-4A53-9863-742BEAC53F47}"/>
              </a:ext>
            </a:extLst>
          </p:cNvPr>
          <p:cNvSpPr/>
          <p:nvPr/>
        </p:nvSpPr>
        <p:spPr>
          <a:xfrm>
            <a:off x="9803376" y="2842927"/>
            <a:ext cx="396301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2AF3A7D-1DA2-C33C-7238-27F8198AE1AA}"/>
              </a:ext>
            </a:extLst>
          </p:cNvPr>
          <p:cNvSpPr/>
          <p:nvPr/>
        </p:nvSpPr>
        <p:spPr>
          <a:xfrm>
            <a:off x="10645993" y="3331417"/>
            <a:ext cx="396301" cy="3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36F1763C-AABC-19FA-8AC4-F9EE6D4117CF}"/>
              </a:ext>
            </a:extLst>
          </p:cNvPr>
          <p:cNvSpPr/>
          <p:nvPr/>
        </p:nvSpPr>
        <p:spPr>
          <a:xfrm>
            <a:off x="9984958" y="4196831"/>
            <a:ext cx="396301" cy="381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65CC3DA-0A4D-49D0-33A2-45BB09DCE401}"/>
              </a:ext>
            </a:extLst>
          </p:cNvPr>
          <p:cNvSpPr/>
          <p:nvPr/>
        </p:nvSpPr>
        <p:spPr>
          <a:xfrm>
            <a:off x="9415679" y="3656621"/>
            <a:ext cx="396301" cy="381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BFD9BE22-33DF-6DED-FEAB-77E4DE53080B}"/>
              </a:ext>
            </a:extLst>
          </p:cNvPr>
          <p:cNvCxnSpPr>
            <a:stCxn id="7" idx="6"/>
            <a:endCxn id="12" idx="2"/>
          </p:cNvCxnSpPr>
          <p:nvPr/>
        </p:nvCxnSpPr>
        <p:spPr>
          <a:xfrm>
            <a:off x="9072384" y="3223927"/>
            <a:ext cx="343295" cy="6231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25CDCEE5-1611-B6C5-75E1-F39F4905B0AB}"/>
              </a:ext>
            </a:extLst>
          </p:cNvPr>
          <p:cNvCxnSpPr>
            <a:cxnSpLocks/>
            <a:stCxn id="9" idx="3"/>
            <a:endCxn id="12" idx="0"/>
          </p:cNvCxnSpPr>
          <p:nvPr/>
        </p:nvCxnSpPr>
        <p:spPr>
          <a:xfrm flipH="1">
            <a:off x="9613830" y="3168131"/>
            <a:ext cx="247583" cy="488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8D676CCD-3F09-75EB-CC1A-AF3DC4638811}"/>
              </a:ext>
            </a:extLst>
          </p:cNvPr>
          <p:cNvCxnSpPr>
            <a:cxnSpLocks/>
            <a:stCxn id="8" idx="2"/>
            <a:endCxn id="9" idx="7"/>
          </p:cNvCxnSpPr>
          <p:nvPr/>
        </p:nvCxnSpPr>
        <p:spPr>
          <a:xfrm flipH="1">
            <a:off x="10141640" y="2446045"/>
            <a:ext cx="900654" cy="452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0B0937-FFDA-98BF-EC3F-69B2EF5F7012}"/>
              </a:ext>
            </a:extLst>
          </p:cNvPr>
          <p:cNvCxnSpPr>
            <a:cxnSpLocks/>
            <a:stCxn id="5" idx="6"/>
            <a:endCxn id="11" idx="3"/>
          </p:cNvCxnSpPr>
          <p:nvPr/>
        </p:nvCxnSpPr>
        <p:spPr>
          <a:xfrm>
            <a:off x="9137294" y="4503445"/>
            <a:ext cx="905701" cy="1859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F5A11DB8-A0CB-C869-DE6B-3C8C1A6FB2E1}"/>
              </a:ext>
            </a:extLst>
          </p:cNvPr>
          <p:cNvCxnSpPr>
            <a:cxnSpLocks/>
            <a:stCxn id="10" idx="7"/>
            <a:endCxn id="8" idx="3"/>
          </p:cNvCxnSpPr>
          <p:nvPr/>
        </p:nvCxnSpPr>
        <p:spPr>
          <a:xfrm flipV="1">
            <a:off x="10984257" y="2661571"/>
            <a:ext cx="147311" cy="7256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0239CB9-718F-40AB-1212-199DF4DC2947}"/>
              </a:ext>
            </a:extLst>
          </p:cNvPr>
          <p:cNvCxnSpPr>
            <a:cxnSpLocks/>
            <a:stCxn id="11" idx="7"/>
            <a:endCxn id="10" idx="3"/>
          </p:cNvCxnSpPr>
          <p:nvPr/>
        </p:nvCxnSpPr>
        <p:spPr>
          <a:xfrm flipV="1">
            <a:off x="10323222" y="3656621"/>
            <a:ext cx="380808" cy="5960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1" name="Imagem 120">
            <a:extLst>
              <a:ext uri="{FF2B5EF4-FFF2-40B4-BE49-F238E27FC236}">
                <a16:creationId xmlns:a16="http://schemas.microsoft.com/office/drawing/2014/main" id="{748CB83E-AC6E-AC33-A02C-BA4B90A48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9656" y="5885759"/>
            <a:ext cx="2423968" cy="191237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E7EB9D-428C-7124-B2C5-E4D3E0333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Reference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F7CAC58-D424-DF33-EC0F-CD2647848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981761-2FA4-4054-4B02-6637670797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727" y="2449299"/>
            <a:ext cx="3861345" cy="485500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58861E-B613-F269-491B-798C96CB3C65}"/>
              </a:ext>
            </a:extLst>
          </p:cNvPr>
          <p:cNvSpPr txBox="1"/>
          <p:nvPr/>
        </p:nvSpPr>
        <p:spPr>
          <a:xfrm>
            <a:off x="5678416" y="7395555"/>
            <a:ext cx="164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Chapter</a:t>
            </a:r>
            <a:r>
              <a:rPr lang="pt-BR" sz="2400" b="1" dirty="0"/>
              <a:t> 4</a:t>
            </a:r>
          </a:p>
        </p:txBody>
      </p:sp>
    </p:spTree>
    <p:extLst>
      <p:ext uri="{BB962C8B-B14F-4D97-AF65-F5344CB8AC3E}">
        <p14:creationId xmlns:p14="http://schemas.microsoft.com/office/powerpoint/2010/main" val="3206480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</TotalTime>
  <Words>314</Words>
  <Application>Microsoft Office PowerPoint</Application>
  <PresentationFormat>Personalizar</PresentationFormat>
  <Paragraphs>65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Aptos Narrow</vt:lpstr>
      <vt:lpstr>Arial</vt:lpstr>
      <vt:lpstr>Calibri</vt:lpstr>
      <vt:lpstr>Carlito</vt:lpstr>
      <vt:lpstr>Liberation Sans Narrow</vt:lpstr>
      <vt:lpstr>Office Theme</vt:lpstr>
      <vt:lpstr>Dijkstra’s Algorithm</vt:lpstr>
      <vt:lpstr>Motivação</vt:lpstr>
      <vt:lpstr>Dijkstra’s Algorithm</vt:lpstr>
      <vt:lpstr>Definições</vt:lpstr>
      <vt:lpstr>Apresentação do PowerPoint</vt:lpstr>
      <vt:lpstr>Apresentação do PowerPoint</vt:lpstr>
      <vt:lpstr>Dijkstra Pathfinding Visualization in Rome</vt:lpstr>
      <vt:lpstr>Solução com o Algoritmo de Dijkstra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- Seminário.pptx</dc:title>
  <dc:creator>cliente</dc:creator>
  <cp:lastModifiedBy>Alan Diogo</cp:lastModifiedBy>
  <cp:revision>7</cp:revision>
  <dcterms:created xsi:type="dcterms:W3CDTF">2024-09-29T17:30:46Z</dcterms:created>
  <dcterms:modified xsi:type="dcterms:W3CDTF">2024-10-10T21:33:15Z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2024-09-29T00:00:00Z</vt:filetime>
  </property>
  <property fmtid="{D5CDD505-2E9C-101B-9397-08002B2CF9AE}" pid="4" name="Producer">
    <vt:lpwstr>3-Heights(TM) PDF Security Shell 4.8.25.2 (http://www.pdf-tools.com)</vt:lpwstr>
  </property>
</Properties>
</file>